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5"/>
  </p:notesMasterIdLst>
  <p:handoutMasterIdLst>
    <p:handoutMasterId r:id="rId26"/>
  </p:handoutMasterIdLst>
  <p:sldIdLst>
    <p:sldId id="371" r:id="rId2"/>
    <p:sldId id="374" r:id="rId3"/>
    <p:sldId id="376" r:id="rId4"/>
    <p:sldId id="373" r:id="rId5"/>
    <p:sldId id="375" r:id="rId6"/>
    <p:sldId id="377" r:id="rId7"/>
    <p:sldId id="378" r:id="rId8"/>
    <p:sldId id="379" r:id="rId9"/>
    <p:sldId id="380" r:id="rId10"/>
    <p:sldId id="381" r:id="rId11"/>
    <p:sldId id="392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3" r:id="rId23"/>
    <p:sldId id="267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34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 snapToObjects="1">
      <p:cViewPr varScale="1">
        <p:scale>
          <a:sx n="61" d="100"/>
          <a:sy n="61" d="100"/>
        </p:scale>
        <p:origin x="9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3D1BA32F-2F50-4876-815E-B767AFA7A6D3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9F6289B2-6908-480D-86B8-B3D273FE7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4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r">
              <a:defRPr sz="1200"/>
            </a:lvl1pPr>
          </a:lstStyle>
          <a:p>
            <a:fld id="{DA1375B0-09B9-49F9-8AF3-A4CEFEA1D518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10" rIns="91019" bIns="4551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019" tIns="45510" rIns="91019" bIns="455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r">
              <a:defRPr sz="1200"/>
            </a:lvl1pPr>
          </a:lstStyle>
          <a:p>
            <a:fld id="{4160748F-9795-4C7B-8CC7-6D3BFAE15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0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liament.uk/business/committees/committees-a-z/lords-select/constitution-committee/inquiries/parliament-2017/parliamentary-scrutiny-of-treaties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ussex.ac.uk/uktpo/2019/09/12/uk-food-safety-statutory-instruments-a-problem-for-us-uk-negotiations/#_ftn5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748F-9795-4C7B-8CC7-6D3BFAE15D1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5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748F-9795-4C7B-8CC7-6D3BFAE15D1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99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social support (as measured by having someone to count on in times of trouble),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trust (as measured by a perceived absence of corruption in government and business),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Agency (perceived freedom to make life decisions)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generosity (as measured by recent donations)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748F-9795-4C7B-8CC7-6D3BFAE15D1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social support (as measured by having someone to count on in times of trouble),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trust (as measured by a perceived absence of corruption in government and business),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Agency (perceived freedom to make life decisions)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generosity (as measured by recent donations)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748F-9795-4C7B-8CC7-6D3BFAE15D1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46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EU standard, which would reduce health risk by approximately 1.4 deaths per billion a year, will decrease these African exports by 64 percent or US$ 670 million in contrast to regulation set at an international standard</a:t>
            </a:r>
            <a:r>
              <a:rPr lang="en-GB" baseline="0" dirty="0" smtClean="0"/>
              <a:t> – ‘</a:t>
            </a:r>
            <a:r>
              <a:rPr lang="en-GB" dirty="0" smtClean="0"/>
              <a:t>Saving two in a billion’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748F-9795-4C7B-8CC7-6D3BFAE15D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1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(GATT)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748F-9795-4C7B-8CC7-6D3BFAE15D1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365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smtClean="0"/>
              <a:t>slippery slope</a:t>
            </a:r>
          </a:p>
          <a:p>
            <a:r>
              <a:rPr lang="en-GB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"zero tariffs, zero quotas" the EU has rhetorically added "zero dumping".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748F-9795-4C7B-8CC7-6D3BFAE15D1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64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 of Lords Constitution Committee recently described this as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‘limited, anachronistic and inadequate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748F-9795-4C7B-8CC7-6D3BFAE15D1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831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 Ministers the ability to amend, revoke and make regulations on how active ingredients in pesticides are authorised, and amend the maximum residue levels permitted in food ‘as Ministers consider appropriate.’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[5]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748F-9795-4C7B-8CC7-6D3BFAE15D1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141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580K responses from 38 degrees.!</a:t>
            </a:r>
          </a:p>
          <a:p>
            <a:r>
              <a:rPr lang="en-GB" dirty="0" smtClean="0"/>
              <a:t>Questions vague; couched almost entirely in positive language; no context;</a:t>
            </a:r>
          </a:p>
          <a:p>
            <a:r>
              <a:rPr lang="en-GB" dirty="0" smtClean="0"/>
              <a:t>At best a public attitude survey.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748F-9795-4C7B-8CC7-6D3BFAE15D1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04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51863"/>
            <a:ext cx="6400800" cy="1339615"/>
          </a:xfrm>
        </p:spPr>
        <p:txBody>
          <a:bodyPr/>
          <a:lstStyle>
            <a:lvl1pPr marL="0" indent="0" algn="ctr">
              <a:buNone/>
              <a:defRPr>
                <a:solidFill>
                  <a:srgbClr val="034BCD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81" y="1129923"/>
            <a:ext cx="3361038" cy="15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8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34BC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0536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51" y="5891189"/>
            <a:ext cx="1458098" cy="66534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118505" y="5891189"/>
            <a:ext cx="68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5D955B-04F0-45BA-A4FA-3B3789CE80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1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BE3D-A610-5948-B388-68658722A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30986-863F-DF41-8373-4341CBF37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D3FE9-12B0-DF48-8A3A-5B0E09E66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0FCBD-1C67-664B-B6FA-EA6D4ED06D7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E6EE2-060F-8B4B-B8BF-B779B73D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DB36D-0E52-5649-9D8A-502F9C8A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0C12-2836-3149-A2DE-744D03D4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7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0FCBD-1C67-664B-B6FA-EA6D4ED06D7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0C12-2836-3149-A2DE-744D03D49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9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ussex.ac.uk/uktpo/2019/09/12/uk-food-safety-statutory-instruments-a-problem-for-us-uk-negotiations/#more-396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7617" y="5140879"/>
            <a:ext cx="6999514" cy="124181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latin typeface="Garamond" panose="02020404030301010803"/>
              </a:rPr>
              <a:t>L Alan Winters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Garamond" panose="02020404030301010803"/>
              </a:rPr>
              <a:t>Professor of Economics, University of Sussex</a:t>
            </a:r>
          </a:p>
          <a:p>
            <a:pPr lvl="0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Garamond" panose="02020404030301010803"/>
              </a:rPr>
              <a:t>Director of UK Trade Policy </a:t>
            </a:r>
            <a:r>
              <a:rPr lang="en-US" sz="2400" dirty="0" smtClean="0">
                <a:solidFill>
                  <a:srgbClr val="000000"/>
                </a:solidFill>
                <a:latin typeface="Garamond" panose="02020404030301010803"/>
              </a:rPr>
              <a:t>Observatory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6933" y="3167934"/>
            <a:ext cx="74808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7030A0"/>
                </a:solidFill>
              </a:rPr>
              <a:t>Public Policy and Trade Negotiations</a:t>
            </a:r>
            <a:endParaRPr lang="en-GB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(b) ‘Shallow’ Trade Agreements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GATT</a:t>
            </a:r>
          </a:p>
          <a:p>
            <a:pPr lvl="1"/>
            <a:r>
              <a:rPr lang="en-GB" dirty="0" smtClean="0"/>
              <a:t>Desist from certain</a:t>
            </a:r>
            <a:r>
              <a:rPr lang="en-GB" baseline="0" dirty="0" smtClean="0"/>
              <a:t> border policies (taxes, quotas)</a:t>
            </a:r>
          </a:p>
          <a:p>
            <a:pPr lvl="2"/>
            <a:r>
              <a:rPr lang="en-GB" baseline="0" dirty="0" smtClean="0"/>
              <a:t>And from internal </a:t>
            </a:r>
            <a:r>
              <a:rPr lang="en-GB" baseline="0" dirty="0" smtClean="0"/>
              <a:t>equivalents to them</a:t>
            </a:r>
            <a:endParaRPr lang="en-GB" baseline="0" dirty="0" smtClean="0"/>
          </a:p>
          <a:p>
            <a:pPr lvl="1"/>
            <a:r>
              <a:rPr lang="en-GB" dirty="0" smtClean="0"/>
              <a:t>Simple principles – non-discrimination</a:t>
            </a:r>
          </a:p>
          <a:p>
            <a:pPr lvl="1"/>
            <a:r>
              <a:rPr lang="en-GB" baseline="0" dirty="0" smtClean="0"/>
              <a:t>Forgiving </a:t>
            </a:r>
            <a:r>
              <a:rPr lang="en-GB" baseline="0" dirty="0" smtClean="0"/>
              <a:t>enforcement</a:t>
            </a:r>
          </a:p>
          <a:p>
            <a:pPr lvl="1"/>
            <a:endParaRPr lang="en-GB" baseline="0" dirty="0" smtClean="0"/>
          </a:p>
          <a:p>
            <a:pPr marL="0" indent="0">
              <a:buNone/>
            </a:pPr>
            <a:r>
              <a:rPr lang="en-GB" dirty="0" smtClean="0"/>
              <a:t>→Little constraint on internal regulation or 	management of the </a:t>
            </a:r>
            <a:r>
              <a:rPr lang="en-GB" dirty="0" smtClean="0"/>
              <a:t>economy, so long as non-	discriminatory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9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inexorable dynamic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83601" cy="4053652"/>
          </a:xfrm>
        </p:spPr>
        <p:txBody>
          <a:bodyPr/>
          <a:lstStyle/>
          <a:p>
            <a:r>
              <a:rPr lang="en-GB" dirty="0" smtClean="0"/>
              <a:t>Every time a market is made more open, there is </a:t>
            </a:r>
          </a:p>
          <a:p>
            <a:pPr lvl="1"/>
            <a:r>
              <a:rPr lang="en-GB" dirty="0" smtClean="0"/>
              <a:t>More concern about ‘unfair’ competition </a:t>
            </a:r>
          </a:p>
          <a:p>
            <a:pPr lvl="2"/>
            <a:r>
              <a:rPr lang="en-GB" dirty="0" smtClean="0"/>
              <a:t>‘they’ need similar ‘standards’ to our own</a:t>
            </a:r>
          </a:p>
          <a:p>
            <a:pPr lvl="1"/>
            <a:r>
              <a:rPr lang="en-GB" dirty="0" smtClean="0"/>
              <a:t>More concern if other markets are not open </a:t>
            </a:r>
          </a:p>
          <a:p>
            <a:pPr lvl="2"/>
            <a:r>
              <a:rPr lang="en-GB" dirty="0" smtClean="0"/>
              <a:t>‘We’ import ‘their’ widgets, ‘they’ must import our ‘banking’ </a:t>
            </a:r>
          </a:p>
          <a:p>
            <a:r>
              <a:rPr lang="en-GB" dirty="0" smtClean="0"/>
              <a:t>So more and more policies fall into the international </a:t>
            </a:r>
            <a:r>
              <a:rPr lang="en-GB" dirty="0" smtClean="0"/>
              <a:t>ambit, i.e. to …..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035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5"/>
            <a:ext cx="8229600" cy="1143000"/>
          </a:xfrm>
        </p:spPr>
        <p:txBody>
          <a:bodyPr/>
          <a:lstStyle/>
          <a:p>
            <a:r>
              <a:rPr lang="en-GB" dirty="0" smtClean="0"/>
              <a:t>‘Deep’ Trade Agreements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106"/>
            <a:ext cx="8229600" cy="430953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Deeper</a:t>
            </a:r>
            <a:r>
              <a:rPr lang="en-GB" baseline="0" dirty="0" smtClean="0"/>
              <a:t> </a:t>
            </a:r>
            <a:r>
              <a:rPr lang="en-GB" dirty="0" smtClean="0"/>
              <a:t>liberalisation</a:t>
            </a:r>
          </a:p>
          <a:p>
            <a:r>
              <a:rPr lang="en-GB" dirty="0" smtClean="0"/>
              <a:t>Wider coordination, including regulatory areas</a:t>
            </a:r>
          </a:p>
          <a:p>
            <a:pPr lvl="1"/>
            <a:r>
              <a:rPr lang="en-GB" dirty="0" smtClean="0"/>
              <a:t>‘Positive’ commitments (to do something)</a:t>
            </a:r>
          </a:p>
          <a:p>
            <a:r>
              <a:rPr lang="en-GB" dirty="0" smtClean="0"/>
              <a:t>Stronger </a:t>
            </a:r>
            <a:r>
              <a:rPr lang="en-GB" dirty="0" smtClean="0"/>
              <a:t>enforcement</a:t>
            </a:r>
          </a:p>
          <a:p>
            <a:endParaRPr lang="en-GB" dirty="0" smtClean="0"/>
          </a:p>
          <a:p>
            <a:r>
              <a:rPr lang="en-GB" dirty="0" smtClean="0"/>
              <a:t>They are more efficient and generate more trade</a:t>
            </a:r>
          </a:p>
          <a:p>
            <a:r>
              <a:rPr lang="en-GB" dirty="0" smtClean="0"/>
              <a:t>But they are much more intrusive </a:t>
            </a:r>
          </a:p>
          <a:p>
            <a:pPr lvl="1"/>
            <a:r>
              <a:rPr lang="en-GB" dirty="0" smtClean="0"/>
              <a:t>More </a:t>
            </a:r>
            <a:r>
              <a:rPr lang="en-GB" dirty="0" smtClean="0"/>
              <a:t>overflow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360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uses </a:t>
            </a:r>
            <a:r>
              <a:rPr lang="en-GB" dirty="0" smtClean="0"/>
              <a:t>of Trade Agreements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Externally: </a:t>
            </a:r>
          </a:p>
          <a:p>
            <a:pPr lvl="1"/>
            <a:r>
              <a:rPr lang="en-GB" dirty="0" smtClean="0"/>
              <a:t>seek concessions </a:t>
            </a:r>
            <a:r>
              <a:rPr lang="en-GB" dirty="0" smtClean="0"/>
              <a:t>from, and assurance about, partners</a:t>
            </a:r>
            <a:endParaRPr lang="en-GB" dirty="0" smtClean="0"/>
          </a:p>
          <a:p>
            <a:r>
              <a:rPr lang="en-GB" dirty="0" smtClean="0"/>
              <a:t>Internally:</a:t>
            </a:r>
          </a:p>
          <a:p>
            <a:pPr lvl="1"/>
            <a:r>
              <a:rPr lang="en-GB" dirty="0" smtClean="0"/>
              <a:t>Signal</a:t>
            </a:r>
            <a:r>
              <a:rPr lang="en-GB" baseline="0" dirty="0" smtClean="0"/>
              <a:t> government commitment to a reform</a:t>
            </a:r>
          </a:p>
          <a:p>
            <a:pPr lvl="1"/>
            <a:r>
              <a:rPr lang="en-GB" baseline="0" dirty="0" smtClean="0"/>
              <a:t>Bind a future government to a reform</a:t>
            </a:r>
          </a:p>
          <a:p>
            <a:pPr lvl="1"/>
            <a:r>
              <a:rPr lang="en-GB" baseline="0" dirty="0" smtClean="0"/>
              <a:t>Persuade citizens that a reform will stick</a:t>
            </a:r>
          </a:p>
          <a:p>
            <a:pPr lvl="1"/>
            <a:r>
              <a:rPr lang="en-GB" baseline="0" dirty="0" smtClean="0"/>
              <a:t>Recruit external forces to a domestic agenda</a:t>
            </a:r>
          </a:p>
          <a:p>
            <a:pPr lvl="1"/>
            <a:r>
              <a:rPr lang="en-GB" dirty="0" smtClean="0"/>
              <a:t>Win political objectives before the opposition realises</a:t>
            </a:r>
          </a:p>
        </p:txBody>
      </p:sp>
    </p:spTree>
    <p:extLst>
      <p:ext uri="{BB962C8B-B14F-4D97-AF65-F5344CB8AC3E}">
        <p14:creationId xmlns:p14="http://schemas.microsoft.com/office/powerpoint/2010/main" val="39776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an ideal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525"/>
            <a:ext cx="8229600" cy="460130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Work out what society wants, </a:t>
            </a:r>
            <a:r>
              <a:rPr lang="en-GB" dirty="0" smtClean="0"/>
              <a:t>commit to </a:t>
            </a:r>
            <a:r>
              <a:rPr lang="en-GB" dirty="0" smtClean="0"/>
              <a:t>it in a Trade Agreement,</a:t>
            </a:r>
          </a:p>
          <a:p>
            <a:r>
              <a:rPr lang="en-GB" dirty="0" smtClean="0"/>
              <a:t>BUT</a:t>
            </a:r>
          </a:p>
          <a:p>
            <a:pPr lvl="1"/>
            <a:r>
              <a:rPr lang="en-GB" dirty="0" smtClean="0"/>
              <a:t>Attitudes </a:t>
            </a:r>
            <a:r>
              <a:rPr lang="en-GB" dirty="0" smtClean="0"/>
              <a:t>change </a:t>
            </a:r>
            <a:r>
              <a:rPr lang="en-GB" dirty="0" smtClean="0"/>
              <a:t>and evolve</a:t>
            </a:r>
          </a:p>
          <a:p>
            <a:pPr lvl="1"/>
            <a:r>
              <a:rPr lang="en-GB" dirty="0" smtClean="0"/>
              <a:t>Regulation </a:t>
            </a:r>
            <a:r>
              <a:rPr lang="en-GB" dirty="0" smtClean="0"/>
              <a:t>is very conservative;  it arises </a:t>
            </a:r>
            <a:r>
              <a:rPr lang="en-GB" dirty="0" smtClean="0"/>
              <a:t>from culture, history, accident, …</a:t>
            </a:r>
          </a:p>
          <a:p>
            <a:pPr lvl="1"/>
            <a:r>
              <a:rPr lang="en-GB" dirty="0" smtClean="0"/>
              <a:t>Different</a:t>
            </a:r>
            <a:r>
              <a:rPr lang="en-GB" baseline="0" dirty="0" smtClean="0"/>
              <a:t> </a:t>
            </a:r>
            <a:r>
              <a:rPr lang="en-GB" dirty="0" smtClean="0"/>
              <a:t>interests – across region, income, occupation, sector, …</a:t>
            </a:r>
          </a:p>
          <a:p>
            <a:pPr lvl="1"/>
            <a:r>
              <a:rPr lang="en-GB" dirty="0" smtClean="0"/>
              <a:t>Social objectives are fundamentally </a:t>
            </a:r>
            <a:r>
              <a:rPr lang="en-GB" dirty="0" smtClean="0"/>
              <a:t>a political </a:t>
            </a:r>
            <a:r>
              <a:rPr lang="en-GB" dirty="0" smtClean="0"/>
              <a:t>issue and take time to resolve.</a:t>
            </a:r>
          </a:p>
          <a:p>
            <a:pPr marL="0" lvl="0" indent="0" algn="ctr">
              <a:spcBef>
                <a:spcPts val="1800"/>
              </a:spcBef>
              <a:buNone/>
            </a:pPr>
            <a:r>
              <a:rPr lang="en-GB" dirty="0" smtClean="0"/>
              <a:t>And the </a:t>
            </a:r>
            <a:r>
              <a:rPr lang="en-GB" dirty="0" smtClean="0"/>
              <a:t>UK </a:t>
            </a:r>
            <a:r>
              <a:rPr lang="en-GB" dirty="0" smtClean="0">
                <a:solidFill>
                  <a:srgbClr val="FF0000"/>
                </a:solidFill>
              </a:rPr>
              <a:t>is in a </a:t>
            </a:r>
            <a:r>
              <a:rPr lang="en-GB" dirty="0" smtClean="0">
                <a:solidFill>
                  <a:srgbClr val="FF0000"/>
                </a:solidFill>
              </a:rPr>
              <a:t>desperate hurry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2" y="274638"/>
            <a:ext cx="8486775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basic requirements for </a:t>
            </a:r>
            <a:r>
              <a:rPr lang="en-GB" dirty="0" smtClean="0"/>
              <a:t>a Trade Agreement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000" baseline="0" dirty="0" smtClean="0">
                <a:solidFill>
                  <a:srgbClr val="FF0000"/>
                </a:solidFill>
              </a:rPr>
              <a:t>Trust and Time </a:t>
            </a:r>
          </a:p>
          <a:p>
            <a:r>
              <a:rPr lang="en-GB" dirty="0" smtClean="0"/>
              <a:t>Legitimacy of the process (and institutions)</a:t>
            </a:r>
          </a:p>
          <a:p>
            <a:pPr lvl="1"/>
            <a:r>
              <a:rPr lang="en-GB" dirty="0" smtClean="0"/>
              <a:t>Partly matters of tradition and practice</a:t>
            </a:r>
          </a:p>
          <a:p>
            <a:pPr lvl="1"/>
            <a:r>
              <a:rPr lang="en-GB" dirty="0" smtClean="0"/>
              <a:t>Involving recognised interests</a:t>
            </a:r>
          </a:p>
          <a:p>
            <a:r>
              <a:rPr lang="en-GB" dirty="0" smtClean="0"/>
              <a:t>Transparency in the broad</a:t>
            </a:r>
          </a:p>
          <a:p>
            <a:pPr lvl="1"/>
            <a:r>
              <a:rPr lang="en-GB" dirty="0" smtClean="0"/>
              <a:t>What, but also why, how, consequences</a:t>
            </a:r>
          </a:p>
          <a:p>
            <a:r>
              <a:rPr lang="en-GB" dirty="0" smtClean="0"/>
              <a:t>Organised and focussed consultation </a:t>
            </a:r>
          </a:p>
        </p:txBody>
      </p:sp>
    </p:spTree>
    <p:extLst>
      <p:ext uri="{BB962C8B-B14F-4D97-AF65-F5344CB8AC3E}">
        <p14:creationId xmlns:p14="http://schemas.microsoft.com/office/powerpoint/2010/main" val="29941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kern="1200" dirty="0" smtClean="0">
                <a:solidFill>
                  <a:srgbClr val="034BCD"/>
                </a:solidFill>
                <a:effectLst/>
                <a:latin typeface="+mj-lt"/>
                <a:ea typeface="+mj-ea"/>
                <a:cs typeface="+mj-cs"/>
              </a:rPr>
              <a:t>Legitimacy of the process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Parliamentary sovereignty strictly includes </a:t>
            </a:r>
          </a:p>
          <a:p>
            <a:pPr lvl="1"/>
            <a:r>
              <a:rPr lang="en-GB" dirty="0" smtClean="0"/>
              <a:t>Standing Committees, Scrutiny Committees, both Houses, full engagement by ministers</a:t>
            </a:r>
          </a:p>
          <a:p>
            <a:pPr lvl="1"/>
            <a:r>
              <a:rPr lang="en-GB" dirty="0" smtClean="0"/>
              <a:t>Appropriate choice of primary vs secondary legislation</a:t>
            </a:r>
          </a:p>
          <a:p>
            <a:r>
              <a:rPr lang="en-GB" dirty="0" smtClean="0"/>
              <a:t>Role of devolved administrations/assemblies</a:t>
            </a:r>
          </a:p>
          <a:p>
            <a:r>
              <a:rPr lang="en-GB" dirty="0" smtClean="0"/>
              <a:t>An independent source of fact and analysis</a:t>
            </a:r>
          </a:p>
          <a:p>
            <a:pPr lvl="1"/>
            <a:r>
              <a:rPr lang="en-GB" dirty="0" smtClean="0"/>
              <a:t>c.f</a:t>
            </a:r>
            <a:r>
              <a:rPr lang="en-GB" dirty="0" smtClean="0"/>
              <a:t>. Office for Budget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5354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6829"/>
          </a:xfrm>
        </p:spPr>
        <p:txBody>
          <a:bodyPr>
            <a:normAutofit/>
          </a:bodyPr>
          <a:lstStyle/>
          <a:p>
            <a:r>
              <a:rPr lang="en-GB" dirty="0" smtClean="0"/>
              <a:t>(1) Current (non-legislated) plans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14966"/>
            <a:ext cx="8466666" cy="4092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Government publishes outline Approach; </a:t>
            </a:r>
          </a:p>
          <a:p>
            <a:pPr marL="914400" lvl="1" indent="-457200">
              <a:lnSpc>
                <a:spcPct val="97000"/>
              </a:lnSpc>
              <a:buFont typeface="Courier New" panose="02070309020205020404" pitchFamily="49" charset="0"/>
              <a:buChar char="o"/>
            </a:pPr>
            <a:r>
              <a:rPr lang="en-GB" sz="2400" dirty="0" err="1"/>
              <a:t>Parlt</a:t>
            </a:r>
            <a:r>
              <a:rPr lang="en-GB" sz="2400" dirty="0"/>
              <a:t>. scrutinises and public sees</a:t>
            </a:r>
          </a:p>
          <a:p>
            <a:pPr marL="457200" indent="-45720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GB" sz="2800" dirty="0" err="1"/>
              <a:t>Parlt</a:t>
            </a:r>
            <a:r>
              <a:rPr lang="en-GB" sz="2800" dirty="0"/>
              <a:t>. committees have role during negotiation </a:t>
            </a:r>
            <a:r>
              <a:rPr lang="en-GB" sz="2800" dirty="0" smtClean="0"/>
              <a:t>           and </a:t>
            </a:r>
            <a:r>
              <a:rPr lang="en-GB" sz="2800" dirty="0"/>
              <a:t>can comment/report</a:t>
            </a:r>
          </a:p>
          <a:p>
            <a:pPr marL="457200" indent="-45720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Government signs Treaty and implements</a:t>
            </a:r>
          </a:p>
          <a:p>
            <a:pPr marL="914400" lvl="1" indent="-457200">
              <a:lnSpc>
                <a:spcPct val="97000"/>
              </a:lnSpc>
              <a:buFont typeface="Courier New" panose="02070309020205020404" pitchFamily="49" charset="0"/>
              <a:buChar char="o"/>
            </a:pPr>
            <a:r>
              <a:rPr lang="en-GB" sz="2400" dirty="0" err="1"/>
              <a:t>Parlt</a:t>
            </a:r>
            <a:r>
              <a:rPr lang="en-GB" sz="2400" dirty="0"/>
              <a:t>. discusses; can’t </a:t>
            </a:r>
            <a:r>
              <a:rPr lang="en-GB" sz="2400" dirty="0" smtClean="0"/>
              <a:t>accept, </a:t>
            </a:r>
            <a:r>
              <a:rPr lang="en-GB" sz="2400" dirty="0"/>
              <a:t>reject </a:t>
            </a:r>
            <a:r>
              <a:rPr lang="en-GB" sz="2400" dirty="0" smtClean="0"/>
              <a:t>or </a:t>
            </a:r>
            <a:r>
              <a:rPr lang="en-GB" sz="2400" dirty="0"/>
              <a:t>amend; </a:t>
            </a:r>
          </a:p>
          <a:p>
            <a:pPr marL="914400" lvl="1" indent="-457200">
              <a:lnSpc>
                <a:spcPct val="97000"/>
              </a:lnSpc>
              <a:buFont typeface="Courier New" panose="02070309020205020404" pitchFamily="49" charset="0"/>
              <a:buChar char="o"/>
            </a:pPr>
            <a:r>
              <a:rPr lang="en-GB" sz="2400" dirty="0"/>
              <a:t>Strongest power is to delay ratification</a:t>
            </a:r>
          </a:p>
          <a:p>
            <a:pPr marL="457200" indent="-457200">
              <a:lnSpc>
                <a:spcPct val="97000"/>
              </a:lnSpc>
              <a:buFont typeface="Arial" panose="020B0604020202020204" pitchFamily="34" charset="0"/>
              <a:buChar char="•"/>
            </a:pPr>
            <a:r>
              <a:rPr lang="en-GB" sz="2800" dirty="0" err="1"/>
              <a:t>Parlt</a:t>
            </a:r>
            <a:r>
              <a:rPr lang="en-GB" sz="2800" dirty="0"/>
              <a:t>. debates and passes primary legislation </a:t>
            </a:r>
            <a:r>
              <a:rPr lang="en-GB" sz="2800" dirty="0" smtClean="0"/>
              <a:t>(for major </a:t>
            </a:r>
            <a:r>
              <a:rPr lang="en-GB" sz="2800" dirty="0"/>
              <a:t>issues); secondary legislation – positive or negative</a:t>
            </a:r>
          </a:p>
          <a:p>
            <a:pPr marL="914400" lvl="1" indent="-457200">
              <a:lnSpc>
                <a:spcPct val="97000"/>
              </a:lnSpc>
              <a:buFont typeface="Courier New" panose="02070309020205020404" pitchFamily="49" charset="0"/>
              <a:buChar char="o"/>
            </a:pPr>
            <a:r>
              <a:rPr lang="en-GB" sz="2400" dirty="0"/>
              <a:t>Essentially – how to implement the Treaty (FTA)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377" y="1151467"/>
            <a:ext cx="3363245" cy="4415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813" y="1291945"/>
            <a:ext cx="1422054" cy="186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84306 -0.49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53" y="-246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(2) Brexit is short-circuiting the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039"/>
            <a:ext cx="8432800" cy="40536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Food safety</a:t>
            </a:r>
          </a:p>
          <a:p>
            <a:pPr lvl="1"/>
            <a:r>
              <a:rPr lang="en-GB" dirty="0" smtClean="0"/>
              <a:t>Section 3 of EU Withdrawal Act → ‘retained EU law’</a:t>
            </a:r>
          </a:p>
          <a:p>
            <a:pPr lvl="1"/>
            <a:r>
              <a:rPr lang="en-GB" dirty="0" smtClean="0"/>
              <a:t>Section 8 uses SIs to amend ‘perceived deficiencies’</a:t>
            </a:r>
          </a:p>
          <a:p>
            <a:pPr lvl="1"/>
            <a:r>
              <a:rPr lang="en-GB" dirty="0" smtClean="0"/>
              <a:t>GMOs: Ministers can </a:t>
            </a:r>
            <a:r>
              <a:rPr lang="en-GB" dirty="0"/>
              <a:t>amend the GMO application and authorisation rules</a:t>
            </a:r>
            <a:endParaRPr lang="en-GB" dirty="0" smtClean="0"/>
          </a:p>
          <a:p>
            <a:pPr lvl="1"/>
            <a:r>
              <a:rPr lang="en-GB" dirty="0" smtClean="0"/>
              <a:t>Pesticide residues: Ministers can amend</a:t>
            </a:r>
            <a:r>
              <a:rPr lang="en-GB" dirty="0"/>
              <a:t>, revoke and make regulations on how active ingredients in pesticides are authorised, and amend the maximum residue </a:t>
            </a:r>
            <a:r>
              <a:rPr lang="en-GB" dirty="0" smtClean="0"/>
              <a:t>levels (‘as appropriate’)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3467" y="5236251"/>
            <a:ext cx="3166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://blogs.sussex.ac.uk/uktpo/2019/09/12/uk-food-safety-statutory-instruments-a-problem-for-us-uk-negotiations/#more-3965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8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(3) Other process elements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Devolved</a:t>
            </a:r>
            <a:r>
              <a:rPr lang="en-GB" baseline="0" dirty="0" smtClean="0"/>
              <a:t> administrations </a:t>
            </a:r>
          </a:p>
          <a:p>
            <a:pPr lvl="1"/>
            <a:r>
              <a:rPr lang="en-GB" baseline="0" dirty="0" smtClean="0"/>
              <a:t>‘responsible for … implementing obligations’ on </a:t>
            </a:r>
          </a:p>
          <a:p>
            <a:pPr marL="457200" lvl="1" indent="0">
              <a:buNone/>
            </a:pPr>
            <a:r>
              <a:rPr lang="en-GB" baseline="0" dirty="0" smtClean="0"/>
              <a:t>devolved issues</a:t>
            </a:r>
          </a:p>
          <a:p>
            <a:pPr lvl="1"/>
            <a:r>
              <a:rPr lang="en-GB" dirty="0" smtClean="0"/>
              <a:t>UK will ‘work with …. to secure legislative consent’</a:t>
            </a:r>
          </a:p>
          <a:p>
            <a:r>
              <a:rPr lang="en-GB" dirty="0" smtClean="0"/>
              <a:t>Information</a:t>
            </a:r>
          </a:p>
          <a:p>
            <a:pPr lvl="1"/>
            <a:r>
              <a:rPr lang="en-GB" dirty="0" smtClean="0"/>
              <a:t>Economic analysis at start; impact at the end</a:t>
            </a:r>
          </a:p>
          <a:p>
            <a:pPr lvl="1"/>
            <a:r>
              <a:rPr lang="en-GB" dirty="0" smtClean="0"/>
              <a:t>But on government specifications, assumptions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1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is more than just economics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1" y="1503948"/>
            <a:ext cx="2704862" cy="4052888"/>
          </a:xfrm>
        </p:spPr>
      </p:pic>
      <p:sp>
        <p:nvSpPr>
          <p:cNvPr id="5" name="TextBox 4"/>
          <p:cNvSpPr txBox="1"/>
          <p:nvPr/>
        </p:nvSpPr>
        <p:spPr>
          <a:xfrm>
            <a:off x="3994484" y="1417638"/>
            <a:ext cx="4692316" cy="463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dirty="0" smtClean="0"/>
              <a:t>Six correlates of happiness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GDP </a:t>
            </a:r>
            <a:r>
              <a:rPr lang="en-US" sz="2800" dirty="0"/>
              <a:t>per capita, </a:t>
            </a:r>
            <a:endParaRPr lang="en-US" sz="28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healthy </a:t>
            </a:r>
            <a:r>
              <a:rPr lang="en-US" sz="2800" dirty="0"/>
              <a:t>years of </a:t>
            </a:r>
            <a:r>
              <a:rPr lang="en-US" sz="2800" dirty="0" smtClean="0"/>
              <a:t>life expectancy,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social support,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trust,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agency,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generosity.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Explain 75% of inter-area differences</a:t>
            </a:r>
          </a:p>
          <a:p>
            <a:r>
              <a:rPr lang="en-US" i="1" dirty="0" smtClean="0"/>
              <a:t>World Happiness Report</a:t>
            </a:r>
            <a:r>
              <a:rPr lang="en-US" dirty="0" smtClean="0"/>
              <a:t>, 2017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1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rgbClr val="034BCD"/>
                </a:solidFill>
                <a:effectLst/>
                <a:latin typeface="+mj-lt"/>
                <a:ea typeface="+mj-ea"/>
                <a:cs typeface="+mj-cs"/>
              </a:rPr>
              <a:t>Transparency in the broad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To Parliament</a:t>
            </a:r>
          </a:p>
          <a:p>
            <a:pPr lvl="1"/>
            <a:r>
              <a:rPr lang="en-GB" dirty="0" smtClean="0"/>
              <a:t>Prior </a:t>
            </a:r>
            <a:r>
              <a:rPr lang="en-GB" dirty="0"/>
              <a:t>to negotiations: </a:t>
            </a:r>
            <a:endParaRPr lang="en-GB" dirty="0" smtClean="0"/>
          </a:p>
          <a:p>
            <a:pPr lvl="2"/>
            <a:r>
              <a:rPr lang="en-GB" dirty="0" smtClean="0"/>
              <a:t>Outline </a:t>
            </a:r>
            <a:r>
              <a:rPr lang="en-GB" dirty="0"/>
              <a:t>Approach including </a:t>
            </a:r>
            <a:r>
              <a:rPr lang="en-GB" dirty="0" smtClean="0"/>
              <a:t>scope</a:t>
            </a:r>
            <a:r>
              <a:rPr lang="en-GB" dirty="0"/>
              <a:t>, </a:t>
            </a:r>
            <a:r>
              <a:rPr lang="en-GB" dirty="0" smtClean="0"/>
              <a:t>negotiating </a:t>
            </a:r>
            <a:r>
              <a:rPr lang="en-GB" dirty="0"/>
              <a:t>objectives and </a:t>
            </a:r>
            <a:r>
              <a:rPr lang="en-GB" dirty="0" smtClean="0"/>
              <a:t>assessment (but not pre-analysis)</a:t>
            </a:r>
            <a:endParaRPr lang="en-GB" dirty="0"/>
          </a:p>
          <a:p>
            <a:pPr lvl="1"/>
            <a:r>
              <a:rPr lang="en-GB" dirty="0"/>
              <a:t>During negotiations: </a:t>
            </a:r>
            <a:endParaRPr lang="en-GB" dirty="0" smtClean="0"/>
          </a:p>
          <a:p>
            <a:pPr lvl="2"/>
            <a:r>
              <a:rPr lang="en-GB" dirty="0" smtClean="0"/>
              <a:t>Round </a:t>
            </a:r>
            <a:r>
              <a:rPr lang="en-GB" dirty="0"/>
              <a:t>Report, Annual Trade </a:t>
            </a:r>
            <a:r>
              <a:rPr lang="en-GB" dirty="0" smtClean="0"/>
              <a:t>Report</a:t>
            </a:r>
            <a:endParaRPr lang="en-GB" dirty="0"/>
          </a:p>
          <a:p>
            <a:pPr lvl="1"/>
            <a:r>
              <a:rPr lang="en-GB" dirty="0" smtClean="0"/>
              <a:t>End </a:t>
            </a:r>
            <a:r>
              <a:rPr lang="en-GB" dirty="0"/>
              <a:t>of negotiations: </a:t>
            </a:r>
            <a:endParaRPr lang="en-GB" dirty="0" smtClean="0"/>
          </a:p>
          <a:p>
            <a:pPr lvl="2"/>
            <a:r>
              <a:rPr lang="en-GB" dirty="0" smtClean="0"/>
              <a:t>full </a:t>
            </a:r>
            <a:r>
              <a:rPr lang="en-GB" dirty="0"/>
              <a:t>treaty text, </a:t>
            </a:r>
            <a:r>
              <a:rPr lang="en-GB" dirty="0" smtClean="0"/>
              <a:t>Explanatory </a:t>
            </a:r>
            <a:r>
              <a:rPr lang="en-GB" dirty="0"/>
              <a:t>Memorandum, full Impact Assessment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But must also engage with public, interested parties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1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1"/>
            <a:ext cx="8229600" cy="114300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rgbClr val="034BCD"/>
                </a:solidFill>
                <a:effectLst/>
                <a:latin typeface="+mj-lt"/>
                <a:ea typeface="+mj-ea"/>
                <a:cs typeface="+mj-cs"/>
              </a:rPr>
              <a:t>Organised and focussed consultation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971"/>
            <a:ext cx="8229600" cy="442436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Broad social objectives </a:t>
            </a:r>
          </a:p>
          <a:p>
            <a:pPr lvl="1"/>
            <a:r>
              <a:rPr lang="en-GB" dirty="0" smtClean="0"/>
              <a:t>not just trade</a:t>
            </a:r>
          </a:p>
          <a:p>
            <a:r>
              <a:rPr lang="en-GB" dirty="0" smtClean="0"/>
              <a:t>Analysis of </a:t>
            </a:r>
            <a:r>
              <a:rPr lang="en-GB" dirty="0" smtClean="0"/>
              <a:t>how and why, as well as what</a:t>
            </a:r>
            <a:endParaRPr lang="en-GB" dirty="0" smtClean="0"/>
          </a:p>
          <a:p>
            <a:pPr lvl="1"/>
            <a:r>
              <a:rPr lang="en-GB" dirty="0" smtClean="0"/>
              <a:t>trade-offs, broad contours, different approaches</a:t>
            </a:r>
          </a:p>
          <a:p>
            <a:r>
              <a:rPr lang="en-GB" dirty="0" smtClean="0"/>
              <a:t>Engagement with expertise </a:t>
            </a:r>
          </a:p>
          <a:p>
            <a:pPr lvl="1"/>
            <a:r>
              <a:rPr lang="en-GB" dirty="0" smtClean="0"/>
              <a:t>even when it is uncomfortable</a:t>
            </a:r>
          </a:p>
          <a:p>
            <a:r>
              <a:rPr lang="en-GB" dirty="0" smtClean="0"/>
              <a:t>Ask specific </a:t>
            </a:r>
            <a:r>
              <a:rPr lang="en-GB" dirty="0" smtClean="0"/>
              <a:t>questions and </a:t>
            </a:r>
            <a:r>
              <a:rPr lang="en-GB" dirty="0" smtClean="0"/>
              <a:t>make concrete proposals</a:t>
            </a:r>
            <a:endParaRPr lang="en-GB" dirty="0" smtClean="0"/>
          </a:p>
          <a:p>
            <a:r>
              <a:rPr lang="en-GB" dirty="0" smtClean="0"/>
              <a:t>July 2018 Consultation – a joke; 600K responses</a:t>
            </a:r>
          </a:p>
          <a:p>
            <a:r>
              <a:rPr lang="en-GB" dirty="0" smtClean="0"/>
              <a:t>STAG – met once so far</a:t>
            </a:r>
          </a:p>
        </p:txBody>
      </p:sp>
    </p:spTree>
    <p:extLst>
      <p:ext uri="{BB962C8B-B14F-4D97-AF65-F5344CB8AC3E}">
        <p14:creationId xmlns:p14="http://schemas.microsoft.com/office/powerpoint/2010/main" val="41914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Conclusion: Trust and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national conversation – many forms/fora</a:t>
            </a:r>
          </a:p>
          <a:p>
            <a:r>
              <a:rPr lang="en-GB" dirty="0" smtClean="0"/>
              <a:t>A greater freedom to speak</a:t>
            </a:r>
          </a:p>
          <a:p>
            <a:r>
              <a:rPr lang="en-GB" dirty="0" smtClean="0"/>
              <a:t>Openness to expertise and humbler experts</a:t>
            </a:r>
          </a:p>
          <a:p>
            <a:r>
              <a:rPr lang="en-GB" dirty="0" smtClean="0"/>
              <a:t>More pre-negotiation discussion</a:t>
            </a:r>
          </a:p>
          <a:p>
            <a:r>
              <a:rPr lang="en-GB" dirty="0" smtClean="0"/>
              <a:t>Explicit objectives from government </a:t>
            </a:r>
          </a:p>
          <a:p>
            <a:r>
              <a:rPr lang="en-GB" dirty="0" smtClean="0"/>
              <a:t>Time to debate details</a:t>
            </a:r>
          </a:p>
          <a:p>
            <a:endParaRPr lang="en-GB" sz="1700" dirty="0" smtClean="0"/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Huge doses of self-restraint and good luck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7599"/>
            <a:ext cx="82296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Thank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sz="3100" dirty="0">
                <a:latin typeface="+mn-lt"/>
              </a:rPr>
              <a:t>https://blogs.sussex.ac.uk/uktpo/</a:t>
            </a:r>
          </a:p>
        </p:txBody>
      </p:sp>
    </p:spTree>
    <p:extLst>
      <p:ext uri="{BB962C8B-B14F-4D97-AF65-F5344CB8AC3E}">
        <p14:creationId xmlns:p14="http://schemas.microsoft.com/office/powerpoint/2010/main" val="5780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is more than just economics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94484" y="1417638"/>
            <a:ext cx="4692316" cy="436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 dirty="0" smtClean="0"/>
              <a:t>Six correlates of happiness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GDP </a:t>
            </a:r>
            <a:r>
              <a:rPr lang="en-US" sz="2800" dirty="0"/>
              <a:t>per capita, </a:t>
            </a:r>
            <a:endParaRPr lang="en-US" sz="28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healthy </a:t>
            </a:r>
            <a:r>
              <a:rPr lang="en-US" sz="2800" dirty="0"/>
              <a:t>years of </a:t>
            </a:r>
            <a:r>
              <a:rPr lang="en-US" sz="2800" dirty="0" smtClean="0"/>
              <a:t>life expectancy,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social support,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trust,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agency,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generosity.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Explain 75% of inter-area differences</a:t>
            </a:r>
          </a:p>
          <a:p>
            <a:r>
              <a:rPr lang="en-US" i="1" dirty="0"/>
              <a:t>World Happiness Report</a:t>
            </a:r>
            <a:r>
              <a:rPr lang="en-US" dirty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1145" y="1507767"/>
            <a:ext cx="2704699" cy="39752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11165" y="1982804"/>
            <a:ext cx="116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Life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18148" y="3957710"/>
            <a:ext cx="2560319" cy="14052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24539" y="4398745"/>
            <a:ext cx="153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Economy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4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economics is more than just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8231" y="1468558"/>
            <a:ext cx="4961824" cy="4053652"/>
          </a:xfrm>
        </p:spPr>
        <p:txBody>
          <a:bodyPr>
            <a:normAutofit/>
          </a:bodyPr>
          <a:lstStyle/>
          <a:p>
            <a:r>
              <a:rPr lang="en-GB" dirty="0" smtClean="0"/>
              <a:t>Trade policy is an arm of domestic </a:t>
            </a:r>
            <a:r>
              <a:rPr lang="en-GB" dirty="0" smtClean="0"/>
              <a:t>policy</a:t>
            </a:r>
          </a:p>
          <a:p>
            <a:r>
              <a:rPr lang="en-GB" dirty="0"/>
              <a:t>Trade policy </a:t>
            </a:r>
            <a:r>
              <a:rPr lang="en-GB" dirty="0" smtClean="0"/>
              <a:t>should complement domestic </a:t>
            </a:r>
            <a:r>
              <a:rPr lang="en-GB" dirty="0"/>
              <a:t>policy</a:t>
            </a:r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741145" y="1507767"/>
            <a:ext cx="2704699" cy="39752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11165" y="1982804"/>
            <a:ext cx="116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Life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18148" y="3957710"/>
            <a:ext cx="2560319" cy="14052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8148" y="4052236"/>
            <a:ext cx="153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Economy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579570" y="4052235"/>
            <a:ext cx="721895" cy="123088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79569" y="4196615"/>
            <a:ext cx="72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7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trade is more than just negotiations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488" y="1507767"/>
            <a:ext cx="4538312" cy="4146086"/>
          </a:xfrm>
        </p:spPr>
        <p:txBody>
          <a:bodyPr/>
          <a:lstStyle/>
          <a:p>
            <a:r>
              <a:rPr lang="en-GB" dirty="0" smtClean="0"/>
              <a:t>Some objectives can be wholly unilateral</a:t>
            </a:r>
          </a:p>
          <a:p>
            <a:pPr lvl="1"/>
            <a:r>
              <a:rPr lang="en-GB" dirty="0" smtClean="0"/>
              <a:t>Border formalities</a:t>
            </a:r>
          </a:p>
          <a:p>
            <a:pPr lvl="1"/>
            <a:r>
              <a:rPr lang="en-GB" dirty="0" smtClean="0"/>
              <a:t>Visa regulations</a:t>
            </a:r>
          </a:p>
          <a:p>
            <a:pPr lvl="1"/>
            <a:r>
              <a:rPr lang="en-GB" dirty="0" smtClean="0"/>
              <a:t>Exchange regulations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41145" y="1507767"/>
            <a:ext cx="2704699" cy="39752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11165" y="1982804"/>
            <a:ext cx="116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Life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18148" y="3957710"/>
            <a:ext cx="2560319" cy="14052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8148" y="4052236"/>
            <a:ext cx="153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Economy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579570" y="4052235"/>
            <a:ext cx="721895" cy="123088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79569" y="4196615"/>
            <a:ext cx="72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Trade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2793286" y="4784062"/>
            <a:ext cx="442762" cy="42351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810751" y="4825859"/>
            <a:ext cx="1383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Negotiations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201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1145" y="1507767"/>
            <a:ext cx="2704699" cy="39752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11165" y="1982804"/>
            <a:ext cx="116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Life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18148" y="3957710"/>
            <a:ext cx="2560319" cy="14052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579570" y="4052235"/>
            <a:ext cx="721895" cy="123088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 rot="19559829">
            <a:off x="1712336" y="2531859"/>
            <a:ext cx="1248021" cy="294400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18148" y="4052236"/>
            <a:ext cx="153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Economy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79569" y="4196615"/>
            <a:ext cx="72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Trade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772251" y="4820617"/>
            <a:ext cx="1383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Negotiations</a:t>
            </a:r>
            <a:endParaRPr lang="en-GB" sz="14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07856" y="1177216"/>
            <a:ext cx="4778375" cy="463633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The problem is that trade negotiations can overflow into other areas.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That is the Brexit critique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‘What started as a trade agreement has spread into other areas’</a:t>
            </a:r>
            <a:endParaRPr lang="en-GB" sz="36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3000"/>
              </a:spcBef>
              <a:buNone/>
            </a:pPr>
            <a:endParaRPr lang="en-GB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issue is trade offs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have to know what you want </a:t>
            </a:r>
          </a:p>
          <a:p>
            <a:r>
              <a:rPr lang="en-GB" dirty="0" smtClean="0"/>
              <a:t>And roughly what</a:t>
            </a:r>
            <a:r>
              <a:rPr lang="en-GB" baseline="0" dirty="0" smtClean="0"/>
              <a:t> it is worth to you.</a:t>
            </a:r>
          </a:p>
          <a:p>
            <a:r>
              <a:rPr lang="en-GB" baseline="0" dirty="0" smtClean="0"/>
              <a:t>This is true in the large – e.g. role of markets</a:t>
            </a:r>
          </a:p>
          <a:p>
            <a:r>
              <a:rPr lang="en-GB" baseline="0" dirty="0" smtClean="0"/>
              <a:t>And in the small – do </a:t>
            </a:r>
            <a:r>
              <a:rPr lang="en-GB" baseline="0" dirty="0" smtClean="0"/>
              <a:t>we want </a:t>
            </a:r>
            <a:r>
              <a:rPr lang="en-GB" baseline="0" dirty="0" smtClean="0"/>
              <a:t>less </a:t>
            </a:r>
            <a:r>
              <a:rPr lang="en-GB" baseline="0" dirty="0" err="1" smtClean="0"/>
              <a:t>aflotoxin</a:t>
            </a:r>
            <a:r>
              <a:rPr lang="en-GB" baseline="0" dirty="0" smtClean="0"/>
              <a:t> </a:t>
            </a:r>
            <a:r>
              <a:rPr lang="en-GB" baseline="0" dirty="0" smtClean="0"/>
              <a:t>on our peanuts </a:t>
            </a:r>
          </a:p>
        </p:txBody>
      </p:sp>
    </p:spTree>
    <p:extLst>
      <p:ext uri="{BB962C8B-B14F-4D97-AF65-F5344CB8AC3E}">
        <p14:creationId xmlns:p14="http://schemas.microsoft.com/office/powerpoint/2010/main" val="608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issues arise?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Culture</a:t>
            </a:r>
          </a:p>
          <a:p>
            <a:r>
              <a:rPr lang="en-GB" dirty="0" smtClean="0"/>
              <a:t>Privacy</a:t>
            </a:r>
          </a:p>
          <a:p>
            <a:r>
              <a:rPr lang="en-GB" dirty="0" smtClean="0"/>
              <a:t>Public morals</a:t>
            </a:r>
          </a:p>
          <a:p>
            <a:r>
              <a:rPr lang="en-GB" dirty="0" smtClean="0"/>
              <a:t>Standards/regulation</a:t>
            </a:r>
          </a:p>
          <a:p>
            <a:pPr lvl="1"/>
            <a:r>
              <a:rPr lang="en-GB" dirty="0" smtClean="0"/>
              <a:t>Food, animal welfare, environment, prudential, safety (chemicals, motor vehicles)</a:t>
            </a:r>
          </a:p>
          <a:p>
            <a:pPr lvl="1"/>
            <a:r>
              <a:rPr lang="en-GB" dirty="0" smtClean="0"/>
              <a:t>Attitudes to risk (science)</a:t>
            </a:r>
          </a:p>
          <a:p>
            <a:pPr lvl="0"/>
            <a:r>
              <a:rPr lang="en-GB" dirty="0" smtClean="0"/>
              <a:t>Income distribution (geographical, functional)</a:t>
            </a:r>
          </a:p>
          <a:p>
            <a:pPr lvl="0"/>
            <a:r>
              <a:rPr lang="en-GB" dirty="0" smtClean="0"/>
              <a:t>UK role </a:t>
            </a:r>
            <a:r>
              <a:rPr lang="en-GB" dirty="0" smtClean="0"/>
              <a:t>in the world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3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Why Trade Agreements?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386175" cy="4174298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+mn-lt"/>
              </a:rPr>
              <a:t>Independent short-term maximisation is sub-optimal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 smtClean="0">
                <a:latin typeface="+mn-lt"/>
              </a:rPr>
              <a:t>Investment in economic (and social) activities needs assurance about the future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 smtClean="0">
                <a:latin typeface="+mn-lt"/>
              </a:rPr>
              <a:t>Reducing transactions costs needs cooperation </a:t>
            </a:r>
          </a:p>
          <a:p>
            <a:pPr marL="971550" lvl="1" indent="-514350">
              <a:buFont typeface="+mj-lt"/>
              <a:buAutoNum type="alphaLcParenR"/>
            </a:pPr>
            <a:endParaRPr lang="en-GB" dirty="0" smtClean="0">
              <a:latin typeface="+mn-lt"/>
            </a:endParaRPr>
          </a:p>
          <a:p>
            <a:pPr marL="571500" indent="-514350">
              <a:buFont typeface="+mj-lt"/>
              <a:buAutoNum type="alphaLcParenR"/>
            </a:pPr>
            <a:r>
              <a:rPr lang="en-GB" dirty="0" smtClean="0"/>
              <a:t>Trade Agreements signal commitment (not easily reversible) between</a:t>
            </a:r>
            <a:r>
              <a:rPr lang="en-GB" dirty="0" smtClean="0">
                <a:solidFill>
                  <a:srgbClr val="FF0000"/>
                </a:solidFill>
              </a:rPr>
              <a:t> and within </a:t>
            </a:r>
            <a:r>
              <a:rPr lang="en-GB" dirty="0" smtClean="0"/>
              <a:t>parties</a:t>
            </a:r>
          </a:p>
          <a:p>
            <a:pPr marL="914400" lvl="1" indent="-457200"/>
            <a:r>
              <a:rPr lang="en-GB" dirty="0" smtClean="0"/>
              <a:t>Tying one’s hands can be good </a:t>
            </a:r>
          </a:p>
        </p:txBody>
      </p:sp>
    </p:spTree>
    <p:extLst>
      <p:ext uri="{BB962C8B-B14F-4D97-AF65-F5344CB8AC3E}">
        <p14:creationId xmlns:p14="http://schemas.microsoft.com/office/powerpoint/2010/main" val="20406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1296</Words>
  <Application>Microsoft Office PowerPoint</Application>
  <PresentationFormat>On-screen Show (4:3)</PresentationFormat>
  <Paragraphs>212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Garamond</vt:lpstr>
      <vt:lpstr>Georgia</vt:lpstr>
      <vt:lpstr>Office Theme</vt:lpstr>
      <vt:lpstr>PowerPoint Presentation</vt:lpstr>
      <vt:lpstr>Life is more than just economics</vt:lpstr>
      <vt:lpstr>Life is more than just economics</vt:lpstr>
      <vt:lpstr>And economics is more than just trade</vt:lpstr>
      <vt:lpstr>And trade is more than just negotiations</vt:lpstr>
      <vt:lpstr>PowerPoint Presentation</vt:lpstr>
      <vt:lpstr>The issue is trade offs</vt:lpstr>
      <vt:lpstr>Where do issues arise?</vt:lpstr>
      <vt:lpstr>Why Trade Agreements?</vt:lpstr>
      <vt:lpstr>(b) ‘Shallow’ Trade Agreements</vt:lpstr>
      <vt:lpstr>An inexorable dynamic</vt:lpstr>
      <vt:lpstr>‘Deep’ Trade Agreements</vt:lpstr>
      <vt:lpstr>The uses of Trade Agreements</vt:lpstr>
      <vt:lpstr>In an ideal world</vt:lpstr>
      <vt:lpstr>The basic requirements for a Trade Agreement</vt:lpstr>
      <vt:lpstr>Legitimacy of the process </vt:lpstr>
      <vt:lpstr>(1) Current (non-legislated) plans</vt:lpstr>
      <vt:lpstr>(2) Brexit is short-circuiting the process</vt:lpstr>
      <vt:lpstr>(3) Other process elements</vt:lpstr>
      <vt:lpstr>Transparency in the broad</vt:lpstr>
      <vt:lpstr>Organised and focussed consultation</vt:lpstr>
      <vt:lpstr>Conclusion: Trust and Time</vt:lpstr>
      <vt:lpstr>Thank you </vt:lpstr>
    </vt:vector>
  </TitlesOfParts>
  <Company>University of Sussex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Humma</dc:creator>
  <cp:lastModifiedBy>L. Alan Winters</cp:lastModifiedBy>
  <cp:revision>332</cp:revision>
  <cp:lastPrinted>2020-01-13T11:29:12Z</cp:lastPrinted>
  <dcterms:created xsi:type="dcterms:W3CDTF">2016-09-23T10:57:53Z</dcterms:created>
  <dcterms:modified xsi:type="dcterms:W3CDTF">2020-01-14T14:55:53Z</dcterms:modified>
</cp:coreProperties>
</file>